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4"/>
    <p:sldMasterId id="2147485426" r:id="rId5"/>
  </p:sldMasterIdLst>
  <p:notesMasterIdLst>
    <p:notesMasterId r:id="rId39"/>
  </p:notesMasterIdLst>
  <p:handoutMasterIdLst>
    <p:handoutMasterId r:id="rId40"/>
  </p:handoutMasterIdLst>
  <p:sldIdLst>
    <p:sldId id="1228" r:id="rId6"/>
    <p:sldId id="1231" r:id="rId7"/>
    <p:sldId id="1232" r:id="rId8"/>
    <p:sldId id="1233" r:id="rId9"/>
    <p:sldId id="1234" r:id="rId10"/>
    <p:sldId id="1235" r:id="rId11"/>
    <p:sldId id="1236" r:id="rId12"/>
    <p:sldId id="1237" r:id="rId13"/>
    <p:sldId id="1238" r:id="rId14"/>
    <p:sldId id="1239" r:id="rId15"/>
    <p:sldId id="1240" r:id="rId16"/>
    <p:sldId id="1241" r:id="rId17"/>
    <p:sldId id="1242" r:id="rId18"/>
    <p:sldId id="1243" r:id="rId19"/>
    <p:sldId id="1244" r:id="rId20"/>
    <p:sldId id="1245" r:id="rId21"/>
    <p:sldId id="1246" r:id="rId22"/>
    <p:sldId id="1248" r:id="rId23"/>
    <p:sldId id="1249" r:id="rId24"/>
    <p:sldId id="1250" r:id="rId25"/>
    <p:sldId id="1251" r:id="rId26"/>
    <p:sldId id="1252" r:id="rId27"/>
    <p:sldId id="1247" r:id="rId28"/>
    <p:sldId id="1253" r:id="rId29"/>
    <p:sldId id="1262" r:id="rId30"/>
    <p:sldId id="1254" r:id="rId31"/>
    <p:sldId id="1255" r:id="rId32"/>
    <p:sldId id="1256" r:id="rId33"/>
    <p:sldId id="1257" r:id="rId34"/>
    <p:sldId id="1258" r:id="rId35"/>
    <p:sldId id="1259" r:id="rId36"/>
    <p:sldId id="1260" r:id="rId37"/>
    <p:sldId id="1261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5F5F5F"/>
    <a:srgbClr val="CCFFCC"/>
    <a:srgbClr val="33CCFF"/>
    <a:srgbClr val="00CCFF"/>
    <a:srgbClr val="336699"/>
    <a:srgbClr val="002774"/>
    <a:srgbClr val="1008D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1" autoAdjust="0"/>
  </p:normalViewPr>
  <p:slideViewPr>
    <p:cSldViewPr>
      <p:cViewPr>
        <p:scale>
          <a:sx n="100" d="100"/>
          <a:sy n="100" d="100"/>
        </p:scale>
        <p:origin x="-35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>
      <p:cViewPr varScale="1">
        <p:scale>
          <a:sx n="76" d="100"/>
          <a:sy n="76" d="100"/>
        </p:scale>
        <p:origin x="-2076" y="-9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B8D8E-7E52-41E2-A786-68A8E8ADFE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45BBE1-C677-47E1-BBBF-7BA9619B2BB2}">
      <dgm:prSet phldrT="[Text]"/>
      <dgm:spPr/>
      <dgm:t>
        <a:bodyPr/>
        <a:lstStyle/>
        <a:p>
          <a:r>
            <a:rPr lang="en-US" dirty="0" smtClean="0"/>
            <a:t>Eligibility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Eligibility applies separately to both the institution and to the principal " title="Two aspects of eligiblity"/>
        </a:ext>
      </dgm:extLst>
    </dgm:pt>
    <dgm:pt modelId="{1B783F5E-940A-4DD9-9121-2E5AB37F0111}" type="parTrans" cxnId="{3D9B7C93-F971-4AF4-B3D1-53081D48646D}">
      <dgm:prSet/>
      <dgm:spPr/>
      <dgm:t>
        <a:bodyPr/>
        <a:lstStyle/>
        <a:p>
          <a:endParaRPr lang="en-US"/>
        </a:p>
      </dgm:t>
    </dgm:pt>
    <dgm:pt modelId="{8F73DE49-ACB9-4A5A-AAB7-86AF97D2CF2E}" type="sibTrans" cxnId="{3D9B7C93-F971-4AF4-B3D1-53081D48646D}">
      <dgm:prSet/>
      <dgm:spPr/>
      <dgm:t>
        <a:bodyPr/>
        <a:lstStyle/>
        <a:p>
          <a:endParaRPr lang="en-US"/>
        </a:p>
      </dgm:t>
    </dgm:pt>
    <dgm:pt modelId="{CF11B873-2715-4738-9C01-B4FF54FD4A8A}">
      <dgm:prSet phldrT="[Text]"/>
      <dgm:spPr/>
      <dgm:t>
        <a:bodyPr/>
        <a:lstStyle/>
        <a:p>
          <a:r>
            <a:rPr lang="en-US" dirty="0" smtClean="0"/>
            <a:t>Institution</a:t>
          </a:r>
          <a:endParaRPr lang="en-US" dirty="0"/>
        </a:p>
      </dgm:t>
    </dgm:pt>
    <dgm:pt modelId="{2C409060-855B-4968-85C2-A05DE5B734B9}" type="parTrans" cxnId="{29501380-BF68-432C-A4D7-C4230EB9294E}">
      <dgm:prSet/>
      <dgm:spPr/>
      <dgm:t>
        <a:bodyPr/>
        <a:lstStyle/>
        <a:p>
          <a:endParaRPr lang="en-US"/>
        </a:p>
      </dgm:t>
    </dgm:pt>
    <dgm:pt modelId="{44743A15-CE41-48C6-8EEF-CFF397F89DD7}" type="sibTrans" cxnId="{29501380-BF68-432C-A4D7-C4230EB9294E}">
      <dgm:prSet/>
      <dgm:spPr/>
      <dgm:t>
        <a:bodyPr/>
        <a:lstStyle/>
        <a:p>
          <a:endParaRPr lang="en-US"/>
        </a:p>
      </dgm:t>
    </dgm:pt>
    <dgm:pt modelId="{FA384E20-2595-4F3C-AF06-47D9DC726175}">
      <dgm:prSet phldrT="[Text]"/>
      <dgm:spPr/>
      <dgm:t>
        <a:bodyPr/>
        <a:lstStyle/>
        <a:p>
          <a:r>
            <a:rPr lang="en-US" dirty="0" smtClean="0"/>
            <a:t>Principal Investigator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Eligibility applies separately to both the institution and to the Principal Investigator" title="Two aspects to eligiblity"/>
        </a:ext>
      </dgm:extLst>
    </dgm:pt>
    <dgm:pt modelId="{D532E4AD-AEB0-483B-A851-0434FBE801BF}" type="parTrans" cxnId="{BF32D9C8-6DCD-4123-8E4C-46513400C8A7}">
      <dgm:prSet/>
      <dgm:spPr/>
      <dgm:t>
        <a:bodyPr/>
        <a:lstStyle/>
        <a:p>
          <a:endParaRPr lang="en-US"/>
        </a:p>
      </dgm:t>
    </dgm:pt>
    <dgm:pt modelId="{5D4E9AFA-E98D-46BF-8430-FDC7F1A4D98E}" type="sibTrans" cxnId="{BF32D9C8-6DCD-4123-8E4C-46513400C8A7}">
      <dgm:prSet/>
      <dgm:spPr/>
      <dgm:t>
        <a:bodyPr/>
        <a:lstStyle/>
        <a:p>
          <a:endParaRPr lang="en-US"/>
        </a:p>
      </dgm:t>
    </dgm:pt>
    <dgm:pt modelId="{4211D367-CFCE-4DD0-B847-5DD269257004}" type="pres">
      <dgm:prSet presAssocID="{BE1B8D8E-7E52-41E2-A786-68A8E8ADFE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22235A-725D-4C82-BEC8-D76BFC4A205D}" type="pres">
      <dgm:prSet presAssocID="{9C45BBE1-C677-47E1-BBBF-7BA9619B2BB2}" presName="hierRoot1" presStyleCnt="0"/>
      <dgm:spPr/>
    </dgm:pt>
    <dgm:pt modelId="{6A9425FF-019A-4AC8-B52C-7F111AA0EF48}" type="pres">
      <dgm:prSet presAssocID="{9C45BBE1-C677-47E1-BBBF-7BA9619B2BB2}" presName="composite" presStyleCnt="0"/>
      <dgm:spPr/>
    </dgm:pt>
    <dgm:pt modelId="{7C3A5A69-0F63-4733-8133-EF66D2320FBD}" type="pres">
      <dgm:prSet presAssocID="{9C45BBE1-C677-47E1-BBBF-7BA9619B2BB2}" presName="background" presStyleLbl="node0" presStyleIdx="0" presStyleCnt="1"/>
      <dgm:spPr/>
    </dgm:pt>
    <dgm:pt modelId="{5149D0F2-0417-447E-827D-9B1D467B6360}" type="pres">
      <dgm:prSet presAssocID="{9C45BBE1-C677-47E1-BBBF-7BA9619B2BB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1892D3-205B-421A-88CF-802D8D3D01A2}" type="pres">
      <dgm:prSet presAssocID="{9C45BBE1-C677-47E1-BBBF-7BA9619B2BB2}" presName="hierChild2" presStyleCnt="0"/>
      <dgm:spPr/>
    </dgm:pt>
    <dgm:pt modelId="{77668701-A65A-4F48-A6F6-F7244CDA62D2}" type="pres">
      <dgm:prSet presAssocID="{2C409060-855B-4968-85C2-A05DE5B734B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89F9933-3FCB-40CB-A463-AD7B282D5A4C}" type="pres">
      <dgm:prSet presAssocID="{CF11B873-2715-4738-9C01-B4FF54FD4A8A}" presName="hierRoot2" presStyleCnt="0"/>
      <dgm:spPr/>
    </dgm:pt>
    <dgm:pt modelId="{ECA18857-794F-41FA-98A6-323389C889C9}" type="pres">
      <dgm:prSet presAssocID="{CF11B873-2715-4738-9C01-B4FF54FD4A8A}" presName="composite2" presStyleCnt="0"/>
      <dgm:spPr/>
    </dgm:pt>
    <dgm:pt modelId="{189034D2-A575-467E-8B22-AEA5C1BA3D57}" type="pres">
      <dgm:prSet presAssocID="{CF11B873-2715-4738-9C01-B4FF54FD4A8A}" presName="background2" presStyleLbl="node2" presStyleIdx="0" presStyleCnt="2"/>
      <dgm:spPr/>
    </dgm:pt>
    <dgm:pt modelId="{5C32B9B1-C91A-4124-856A-9540E8D56898}" type="pres">
      <dgm:prSet presAssocID="{CF11B873-2715-4738-9C01-B4FF54FD4A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1DEBD-99F7-46FF-9ECD-EC29AF63BA75}" type="pres">
      <dgm:prSet presAssocID="{CF11B873-2715-4738-9C01-B4FF54FD4A8A}" presName="hierChild3" presStyleCnt="0"/>
      <dgm:spPr/>
    </dgm:pt>
    <dgm:pt modelId="{9D8FCBE8-389C-408D-8191-2506DC966CE4}" type="pres">
      <dgm:prSet presAssocID="{D532E4AD-AEB0-483B-A851-0434FBE801B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466A950-0504-4F9B-82F2-D649BD10AE7D}" type="pres">
      <dgm:prSet presAssocID="{FA384E20-2595-4F3C-AF06-47D9DC726175}" presName="hierRoot2" presStyleCnt="0"/>
      <dgm:spPr/>
    </dgm:pt>
    <dgm:pt modelId="{54056D15-B3EF-4EE1-9D19-3F1C357F65A4}" type="pres">
      <dgm:prSet presAssocID="{FA384E20-2595-4F3C-AF06-47D9DC726175}" presName="composite2" presStyleCnt="0"/>
      <dgm:spPr/>
    </dgm:pt>
    <dgm:pt modelId="{719E1F08-C4E1-4AD1-93F2-A7DCC1F6B4DF}" type="pres">
      <dgm:prSet presAssocID="{FA384E20-2595-4F3C-AF06-47D9DC726175}" presName="background2" presStyleLbl="node2" presStyleIdx="1" presStyleCnt="2"/>
      <dgm:spPr/>
    </dgm:pt>
    <dgm:pt modelId="{B330C60F-4E0D-46D7-BE1F-5792DD8A60A1}" type="pres">
      <dgm:prSet presAssocID="{FA384E20-2595-4F3C-AF06-47D9DC7261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EF58D-DA28-4C35-AB5A-D3295511004C}" type="pres">
      <dgm:prSet presAssocID="{FA384E20-2595-4F3C-AF06-47D9DC726175}" presName="hierChild3" presStyleCnt="0"/>
      <dgm:spPr/>
    </dgm:pt>
  </dgm:ptLst>
  <dgm:cxnLst>
    <dgm:cxn modelId="{866D521E-1F0F-4917-B82B-EBBB80D6E8A8}" type="presOf" srcId="{9C45BBE1-C677-47E1-BBBF-7BA9619B2BB2}" destId="{5149D0F2-0417-447E-827D-9B1D467B6360}" srcOrd="0" destOrd="0" presId="urn:microsoft.com/office/officeart/2005/8/layout/hierarchy1"/>
    <dgm:cxn modelId="{3BAE2C80-DEC9-485C-8DEC-4C315CF4618E}" type="presOf" srcId="{2C409060-855B-4968-85C2-A05DE5B734B9}" destId="{77668701-A65A-4F48-A6F6-F7244CDA62D2}" srcOrd="0" destOrd="0" presId="urn:microsoft.com/office/officeart/2005/8/layout/hierarchy1"/>
    <dgm:cxn modelId="{252F43CE-7A54-4B8A-8613-DFC885666363}" type="presOf" srcId="{D532E4AD-AEB0-483B-A851-0434FBE801BF}" destId="{9D8FCBE8-389C-408D-8191-2506DC966CE4}" srcOrd="0" destOrd="0" presId="urn:microsoft.com/office/officeart/2005/8/layout/hierarchy1"/>
    <dgm:cxn modelId="{1D965A79-ECC5-4AD7-8C74-B2A2ADD7A9A2}" type="presOf" srcId="{FA384E20-2595-4F3C-AF06-47D9DC726175}" destId="{B330C60F-4E0D-46D7-BE1F-5792DD8A60A1}" srcOrd="0" destOrd="0" presId="urn:microsoft.com/office/officeart/2005/8/layout/hierarchy1"/>
    <dgm:cxn modelId="{487CD70D-717A-4516-99D1-B1D44FBB3EB5}" type="presOf" srcId="{CF11B873-2715-4738-9C01-B4FF54FD4A8A}" destId="{5C32B9B1-C91A-4124-856A-9540E8D56898}" srcOrd="0" destOrd="0" presId="urn:microsoft.com/office/officeart/2005/8/layout/hierarchy1"/>
    <dgm:cxn modelId="{0BBE5EB7-81C7-4EBE-A9F8-4C60A6B88562}" type="presOf" srcId="{BE1B8D8E-7E52-41E2-A786-68A8E8ADFEF5}" destId="{4211D367-CFCE-4DD0-B847-5DD269257004}" srcOrd="0" destOrd="0" presId="urn:microsoft.com/office/officeart/2005/8/layout/hierarchy1"/>
    <dgm:cxn modelId="{BF32D9C8-6DCD-4123-8E4C-46513400C8A7}" srcId="{9C45BBE1-C677-47E1-BBBF-7BA9619B2BB2}" destId="{FA384E20-2595-4F3C-AF06-47D9DC726175}" srcOrd="1" destOrd="0" parTransId="{D532E4AD-AEB0-483B-A851-0434FBE801BF}" sibTransId="{5D4E9AFA-E98D-46BF-8430-FDC7F1A4D98E}"/>
    <dgm:cxn modelId="{3D9B7C93-F971-4AF4-B3D1-53081D48646D}" srcId="{BE1B8D8E-7E52-41E2-A786-68A8E8ADFEF5}" destId="{9C45BBE1-C677-47E1-BBBF-7BA9619B2BB2}" srcOrd="0" destOrd="0" parTransId="{1B783F5E-940A-4DD9-9121-2E5AB37F0111}" sibTransId="{8F73DE49-ACB9-4A5A-AAB7-86AF97D2CF2E}"/>
    <dgm:cxn modelId="{29501380-BF68-432C-A4D7-C4230EB9294E}" srcId="{9C45BBE1-C677-47E1-BBBF-7BA9619B2BB2}" destId="{CF11B873-2715-4738-9C01-B4FF54FD4A8A}" srcOrd="0" destOrd="0" parTransId="{2C409060-855B-4968-85C2-A05DE5B734B9}" sibTransId="{44743A15-CE41-48C6-8EEF-CFF397F89DD7}"/>
    <dgm:cxn modelId="{03B43B45-E419-43D8-AC73-08FF078BD099}" type="presParOf" srcId="{4211D367-CFCE-4DD0-B847-5DD269257004}" destId="{DF22235A-725D-4C82-BEC8-D76BFC4A205D}" srcOrd="0" destOrd="0" presId="urn:microsoft.com/office/officeart/2005/8/layout/hierarchy1"/>
    <dgm:cxn modelId="{D52E8E6A-1A93-47D0-A910-3A414B41BB96}" type="presParOf" srcId="{DF22235A-725D-4C82-BEC8-D76BFC4A205D}" destId="{6A9425FF-019A-4AC8-B52C-7F111AA0EF48}" srcOrd="0" destOrd="0" presId="urn:microsoft.com/office/officeart/2005/8/layout/hierarchy1"/>
    <dgm:cxn modelId="{A7773C39-9873-4296-AF5D-F152E1144C67}" type="presParOf" srcId="{6A9425FF-019A-4AC8-B52C-7F111AA0EF48}" destId="{7C3A5A69-0F63-4733-8133-EF66D2320FBD}" srcOrd="0" destOrd="0" presId="urn:microsoft.com/office/officeart/2005/8/layout/hierarchy1"/>
    <dgm:cxn modelId="{9656431A-AA85-4468-B21F-A5066D8F4F78}" type="presParOf" srcId="{6A9425FF-019A-4AC8-B52C-7F111AA0EF48}" destId="{5149D0F2-0417-447E-827D-9B1D467B6360}" srcOrd="1" destOrd="0" presId="urn:microsoft.com/office/officeart/2005/8/layout/hierarchy1"/>
    <dgm:cxn modelId="{8F8EBFFA-8B4D-47DA-967F-D44662F060DA}" type="presParOf" srcId="{DF22235A-725D-4C82-BEC8-D76BFC4A205D}" destId="{F81892D3-205B-421A-88CF-802D8D3D01A2}" srcOrd="1" destOrd="0" presId="urn:microsoft.com/office/officeart/2005/8/layout/hierarchy1"/>
    <dgm:cxn modelId="{BB289A67-834F-4236-8E94-AA3982E6DA15}" type="presParOf" srcId="{F81892D3-205B-421A-88CF-802D8D3D01A2}" destId="{77668701-A65A-4F48-A6F6-F7244CDA62D2}" srcOrd="0" destOrd="0" presId="urn:microsoft.com/office/officeart/2005/8/layout/hierarchy1"/>
    <dgm:cxn modelId="{E1F25E74-6D7B-40D5-BECF-2FCCADB30184}" type="presParOf" srcId="{F81892D3-205B-421A-88CF-802D8D3D01A2}" destId="{489F9933-3FCB-40CB-A463-AD7B282D5A4C}" srcOrd="1" destOrd="0" presId="urn:microsoft.com/office/officeart/2005/8/layout/hierarchy1"/>
    <dgm:cxn modelId="{B4033748-7DBC-4A50-9900-4BF83C4D330A}" type="presParOf" srcId="{489F9933-3FCB-40CB-A463-AD7B282D5A4C}" destId="{ECA18857-794F-41FA-98A6-323389C889C9}" srcOrd="0" destOrd="0" presId="urn:microsoft.com/office/officeart/2005/8/layout/hierarchy1"/>
    <dgm:cxn modelId="{57D62B9D-09C3-45CB-A4CB-FD119110CCE2}" type="presParOf" srcId="{ECA18857-794F-41FA-98A6-323389C889C9}" destId="{189034D2-A575-467E-8B22-AEA5C1BA3D57}" srcOrd="0" destOrd="0" presId="urn:microsoft.com/office/officeart/2005/8/layout/hierarchy1"/>
    <dgm:cxn modelId="{F3FBC1D5-A701-47A8-B20C-4F8EBE30C57B}" type="presParOf" srcId="{ECA18857-794F-41FA-98A6-323389C889C9}" destId="{5C32B9B1-C91A-4124-856A-9540E8D56898}" srcOrd="1" destOrd="0" presId="urn:microsoft.com/office/officeart/2005/8/layout/hierarchy1"/>
    <dgm:cxn modelId="{995638C7-C6F9-41C7-B76C-9BB0DBCBB37A}" type="presParOf" srcId="{489F9933-3FCB-40CB-A463-AD7B282D5A4C}" destId="{EC01DEBD-99F7-46FF-9ECD-EC29AF63BA75}" srcOrd="1" destOrd="0" presId="urn:microsoft.com/office/officeart/2005/8/layout/hierarchy1"/>
    <dgm:cxn modelId="{71F25980-509D-4DD8-9AA6-BCB7C1D7A835}" type="presParOf" srcId="{F81892D3-205B-421A-88CF-802D8D3D01A2}" destId="{9D8FCBE8-389C-408D-8191-2506DC966CE4}" srcOrd="2" destOrd="0" presId="urn:microsoft.com/office/officeart/2005/8/layout/hierarchy1"/>
    <dgm:cxn modelId="{85E88F3B-80F5-438E-9D94-636567206448}" type="presParOf" srcId="{F81892D3-205B-421A-88CF-802D8D3D01A2}" destId="{C466A950-0504-4F9B-82F2-D649BD10AE7D}" srcOrd="3" destOrd="0" presId="urn:microsoft.com/office/officeart/2005/8/layout/hierarchy1"/>
    <dgm:cxn modelId="{F805A6EA-95F2-4713-A1A9-58F9C1E597B3}" type="presParOf" srcId="{C466A950-0504-4F9B-82F2-D649BD10AE7D}" destId="{54056D15-B3EF-4EE1-9D19-3F1C357F65A4}" srcOrd="0" destOrd="0" presId="urn:microsoft.com/office/officeart/2005/8/layout/hierarchy1"/>
    <dgm:cxn modelId="{BE44ECA0-EA98-4EE0-9E9B-EF671FD675E1}" type="presParOf" srcId="{54056D15-B3EF-4EE1-9D19-3F1C357F65A4}" destId="{719E1F08-C4E1-4AD1-93F2-A7DCC1F6B4DF}" srcOrd="0" destOrd="0" presId="urn:microsoft.com/office/officeart/2005/8/layout/hierarchy1"/>
    <dgm:cxn modelId="{AB1EA9B3-B923-46FB-BD88-995DD7BAE8AA}" type="presParOf" srcId="{54056D15-B3EF-4EE1-9D19-3F1C357F65A4}" destId="{B330C60F-4E0D-46D7-BE1F-5792DD8A60A1}" srcOrd="1" destOrd="0" presId="urn:microsoft.com/office/officeart/2005/8/layout/hierarchy1"/>
    <dgm:cxn modelId="{ED188D72-B1CF-4891-B0C9-F58A60C314AE}" type="presParOf" srcId="{C466A950-0504-4F9B-82F2-D649BD10AE7D}" destId="{890EF58D-DA28-4C35-AB5A-D329551100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CBE8-389C-408D-8191-2506DC966CE4}">
      <dsp:nvSpPr>
        <dsp:cNvPr id="0" name=""/>
        <dsp:cNvSpPr/>
      </dsp:nvSpPr>
      <dsp:spPr>
        <a:xfrm>
          <a:off x="2813515" y="1374642"/>
          <a:ext cx="1322027" cy="629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757"/>
              </a:lnTo>
              <a:lnTo>
                <a:pt x="1322027" y="428757"/>
              </a:lnTo>
              <a:lnTo>
                <a:pt x="1322027" y="62916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68701-A65A-4F48-A6F6-F7244CDA62D2}">
      <dsp:nvSpPr>
        <dsp:cNvPr id="0" name=""/>
        <dsp:cNvSpPr/>
      </dsp:nvSpPr>
      <dsp:spPr>
        <a:xfrm>
          <a:off x="1491488" y="1374642"/>
          <a:ext cx="1322027" cy="629164"/>
        </a:xfrm>
        <a:custGeom>
          <a:avLst/>
          <a:gdLst/>
          <a:ahLst/>
          <a:cxnLst/>
          <a:rect l="0" t="0" r="0" b="0"/>
          <a:pathLst>
            <a:path>
              <a:moveTo>
                <a:pt x="1322027" y="0"/>
              </a:moveTo>
              <a:lnTo>
                <a:pt x="1322027" y="428757"/>
              </a:lnTo>
              <a:lnTo>
                <a:pt x="0" y="428757"/>
              </a:lnTo>
              <a:lnTo>
                <a:pt x="0" y="62916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A5A69-0F63-4733-8133-EF66D2320FBD}">
      <dsp:nvSpPr>
        <dsp:cNvPr id="0" name=""/>
        <dsp:cNvSpPr/>
      </dsp:nvSpPr>
      <dsp:spPr>
        <a:xfrm>
          <a:off x="1731857" y="936"/>
          <a:ext cx="2163317" cy="1373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D0F2-0417-447E-827D-9B1D467B6360}">
      <dsp:nvSpPr>
        <dsp:cNvPr id="0" name=""/>
        <dsp:cNvSpPr/>
      </dsp:nvSpPr>
      <dsp:spPr>
        <a:xfrm>
          <a:off x="1972225" y="229286"/>
          <a:ext cx="2163317" cy="1373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Eligibility</a:t>
          </a:r>
          <a:endParaRPr lang="en-US" sz="2800" kern="1200" dirty="0"/>
        </a:p>
      </dsp:txBody>
      <dsp:txXfrm>
        <a:off x="2012459" y="269520"/>
        <a:ext cx="2082849" cy="1293238"/>
      </dsp:txXfrm>
    </dsp:sp>
    <dsp:sp modelId="{189034D2-A575-467E-8B22-AEA5C1BA3D57}">
      <dsp:nvSpPr>
        <dsp:cNvPr id="0" name=""/>
        <dsp:cNvSpPr/>
      </dsp:nvSpPr>
      <dsp:spPr>
        <a:xfrm>
          <a:off x="409829" y="2003807"/>
          <a:ext cx="2163317" cy="13737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2B9B1-C91A-4124-856A-9540E8D56898}">
      <dsp:nvSpPr>
        <dsp:cNvPr id="0" name=""/>
        <dsp:cNvSpPr/>
      </dsp:nvSpPr>
      <dsp:spPr>
        <a:xfrm>
          <a:off x="650198" y="2232157"/>
          <a:ext cx="2163317" cy="1373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Institution</a:t>
          </a:r>
          <a:endParaRPr lang="en-US" sz="2800" kern="1200" dirty="0"/>
        </a:p>
      </dsp:txBody>
      <dsp:txXfrm>
        <a:off x="690432" y="2272391"/>
        <a:ext cx="2082849" cy="1293238"/>
      </dsp:txXfrm>
    </dsp:sp>
    <dsp:sp modelId="{719E1F08-C4E1-4AD1-93F2-A7DCC1F6B4DF}">
      <dsp:nvSpPr>
        <dsp:cNvPr id="0" name=""/>
        <dsp:cNvSpPr/>
      </dsp:nvSpPr>
      <dsp:spPr>
        <a:xfrm>
          <a:off x="3053884" y="2003807"/>
          <a:ext cx="2163317" cy="13737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C60F-4E0D-46D7-BE1F-5792DD8A60A1}">
      <dsp:nvSpPr>
        <dsp:cNvPr id="0" name=""/>
        <dsp:cNvSpPr/>
      </dsp:nvSpPr>
      <dsp:spPr>
        <a:xfrm>
          <a:off x="3294252" y="2232157"/>
          <a:ext cx="2163317" cy="1373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Principal Investigator</a:t>
          </a:r>
          <a:endParaRPr lang="en-US" sz="2800" kern="1200" dirty="0"/>
        </a:p>
      </dsp:txBody>
      <dsp:txXfrm>
        <a:off x="3334486" y="2272391"/>
        <a:ext cx="2082849" cy="129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FFFEF2C-A1AB-4CBC-8C6D-D06F75FB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DB84531-532E-4955-9D8E-510EA947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747713" cy="365125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30D10-542A-447B-87CA-BD3ADA618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4F9A-9CE8-4653-A3D7-6121B0D6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59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455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84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456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1627A0-52BE-49C3-90CB-787EE8607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9144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257800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eople and Places" title="NIH Photo Bann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52400"/>
            <a:ext cx="9144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912495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023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515FC-D72B-4CAF-A499-034D60B6B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9E8EE1-BCC5-4FFC-9D02-CA3B48317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76949-AF80-435D-9E97-14B6AAF2E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title="HHS Logo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 bwMode="auto">
          <a:xfrm>
            <a:off x="7000874" y="6321576"/>
            <a:ext cx="403226" cy="384024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_OER_Master_Logo_2Colo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3696"/>
            <a:ext cx="1524000" cy="303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50" r:id="rId5"/>
    <p:sldLayoutId id="2147485423" r:id="rId6"/>
    <p:sldLayoutId id="2147485424" r:id="rId7"/>
    <p:sldLayoutId id="21474854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▫"/>
        <a:defRPr sz="2000" kern="1200">
          <a:solidFill>
            <a:srgbClr val="CBCBF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op_head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investigator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 descr="NIH_OER_Master_Logo_2Color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1651000" cy="28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.nih.gov/frrs/index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.nih.gov/award/index.cfm?ot=&amp;fy=2013&amp;state=&amp;ic=&amp;fm=RP&amp;orgid=&amp;distr=&amp;rfa=PA-12-006&amp;om=n&amp;pid=#tab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752600"/>
          </a:xfrm>
        </p:spPr>
        <p:txBody>
          <a:bodyPr/>
          <a:lstStyle/>
          <a:p>
            <a:r>
              <a:rPr lang="en-US" altLang="en-US" sz="4200" dirty="0">
                <a:effectLst/>
              </a:rPr>
              <a:t>Academic Research Enhancement Award (AREA) Program</a:t>
            </a:r>
            <a:r>
              <a:rPr lang="en-US" sz="4200" dirty="0" smtClean="0"/>
              <a:t> 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M. Timmerman, Ph.D.</a:t>
            </a:r>
          </a:p>
          <a:p>
            <a:r>
              <a:rPr lang="en-US" dirty="0"/>
              <a:t>Director, AREA Program</a:t>
            </a:r>
          </a:p>
          <a:p>
            <a:r>
              <a:rPr lang="en-US" dirty="0" smtClean="0"/>
              <a:t>National Institutes of Health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April 29, 2014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to PI </a:t>
            </a:r>
            <a:r>
              <a:rPr lang="en-US" dirty="0" err="1" smtClean="0"/>
              <a:t>biosketch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r>
              <a:rPr lang="en-US" dirty="0" smtClean="0"/>
              <a:t>Summary of previous/current experience supervising students in research</a:t>
            </a:r>
          </a:p>
          <a:p>
            <a:r>
              <a:rPr lang="en-US" dirty="0" smtClean="0"/>
              <a:t>Specify which pubs/patents involved students under their supervision</a:t>
            </a:r>
          </a:p>
          <a:p>
            <a:pPr lvl="1"/>
            <a:r>
              <a:rPr lang="en-US" dirty="0" smtClean="0"/>
              <a:t>Publication = published or in press/accepted </a:t>
            </a:r>
          </a:p>
          <a:p>
            <a:pPr lvl="1"/>
            <a:r>
              <a:rPr lang="en-US" dirty="0" smtClean="0"/>
              <a:t>Publication ≠ submitted or “accepted pending revision”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Additions to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For institution or qualifying College/School</a:t>
            </a:r>
          </a:p>
          <a:p>
            <a:r>
              <a:rPr lang="en-US" dirty="0" smtClean="0"/>
              <a:t>Profile of students</a:t>
            </a:r>
          </a:p>
          <a:p>
            <a:r>
              <a:rPr lang="en-US" dirty="0" smtClean="0"/>
              <a:t>Estimate of # who obtained Bachelor &amp; went on to doctoral degree in last 5 years</a:t>
            </a:r>
          </a:p>
          <a:p>
            <a:r>
              <a:rPr lang="en-US" dirty="0" smtClean="0"/>
              <a:t>Special characteristics that make it appropriate for 3 goals of AREA</a:t>
            </a:r>
          </a:p>
          <a:p>
            <a:r>
              <a:rPr lang="en-US" dirty="0" smtClean="0"/>
              <a:t>Impact of R15 on PI &amp; institution </a:t>
            </a:r>
          </a:p>
          <a:p>
            <a:r>
              <a:rPr lang="en-US" dirty="0" smtClean="0"/>
              <a:t>Any institutional support</a:t>
            </a:r>
          </a:p>
          <a:p>
            <a:r>
              <a:rPr lang="en-US" dirty="0"/>
              <a:t>Limited use of special facilities </a:t>
            </a:r>
            <a:r>
              <a:rPr lang="en-US" dirty="0" smtClean="0"/>
              <a:t>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Examples of institutional support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Equipment</a:t>
            </a:r>
          </a:p>
          <a:p>
            <a:r>
              <a:rPr lang="en-US" dirty="0" smtClean="0"/>
              <a:t>Lab space</a:t>
            </a:r>
          </a:p>
          <a:p>
            <a:r>
              <a:rPr lang="en-US" dirty="0" smtClean="0"/>
              <a:t>Release time</a:t>
            </a:r>
          </a:p>
          <a:p>
            <a:r>
              <a:rPr lang="en-US" dirty="0" smtClean="0"/>
              <a:t>Matching funds</a:t>
            </a:r>
          </a:p>
          <a:p>
            <a:r>
              <a:rPr lang="en-US" dirty="0" smtClean="0"/>
              <a:t>Items PI will not be charged for (e.g., no </a:t>
            </a:r>
            <a:r>
              <a:rPr lang="en-US" i="1" dirty="0" smtClean="0"/>
              <a:t>per diem</a:t>
            </a:r>
            <a:r>
              <a:rPr lang="en-US" dirty="0" smtClean="0"/>
              <a:t> for animals)</a:t>
            </a:r>
          </a:p>
          <a:p>
            <a:r>
              <a:rPr lang="en-US" dirty="0" smtClean="0"/>
              <a:t>Pilot funds</a:t>
            </a:r>
          </a:p>
          <a:p>
            <a:r>
              <a:rPr lang="en-US" dirty="0" smtClean="0"/>
              <a:t>Supply funds for student research</a:t>
            </a:r>
          </a:p>
          <a:p>
            <a:r>
              <a:rPr lang="en-US" dirty="0" smtClean="0"/>
              <a:t>Summer stipends for student researchers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2"/>
                </a:solidFill>
                <a:latin typeface="Helvetica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Eligibility = applicant institution and PI only</a:t>
            </a:r>
          </a:p>
          <a:p>
            <a:pPr marL="0" indent="0" algn="ctr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Eligibility ≠ collaborators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2544359"/>
              </p:ext>
            </p:extLst>
          </p:nvPr>
        </p:nvGraphicFramePr>
        <p:xfrm>
          <a:off x="1676400" y="1066800"/>
          <a:ext cx="58674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4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institutions only </a:t>
            </a:r>
            <a:endParaRPr lang="en-US" dirty="0" smtClean="0"/>
          </a:p>
          <a:p>
            <a:r>
              <a:rPr lang="en-US" dirty="0" smtClean="0"/>
              <a:t>Baccalaureate or advanced degree in biomedical or behavioral science</a:t>
            </a:r>
          </a:p>
          <a:p>
            <a:r>
              <a:rPr lang="en-US" dirty="0" smtClean="0"/>
              <a:t>Accredited (i.e., degree granting)</a:t>
            </a:r>
          </a:p>
          <a:p>
            <a:r>
              <a:rPr lang="en-US" altLang="en-US" dirty="0"/>
              <a:t>Receives less than $6 million per year in NIH support </a:t>
            </a:r>
            <a:r>
              <a:rPr lang="en-US" altLang="en-US" dirty="0" smtClean="0"/>
              <a:t>in 4 </a:t>
            </a:r>
            <a:r>
              <a:rPr lang="en-US" altLang="en-US" dirty="0"/>
              <a:t>out of last 7 </a:t>
            </a:r>
            <a:r>
              <a:rPr lang="en-US" altLang="en-US" dirty="0" smtClean="0"/>
              <a:t>years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“eligible”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Ineligible list is on AREA </a:t>
            </a:r>
            <a:r>
              <a:rPr lang="en-US" altLang="en-US" sz="2800" dirty="0"/>
              <a:t>Program website</a:t>
            </a:r>
          </a:p>
          <a:p>
            <a:pPr lvl="1"/>
            <a:r>
              <a:rPr lang="en-US" altLang="en-US" sz="2200" dirty="0"/>
              <a:t>http://grants.nih.gov/grants/funding/area_ineligible.htm </a:t>
            </a:r>
            <a:endParaRPr lang="en-US" altLang="en-US" sz="2200" dirty="0" smtClean="0"/>
          </a:p>
          <a:p>
            <a:pPr lvl="1"/>
            <a:r>
              <a:rPr lang="en-US" altLang="en-US" sz="2800" dirty="0" smtClean="0"/>
              <a:t>“College” is called “School”</a:t>
            </a:r>
          </a:p>
          <a:p>
            <a:pPr lvl="1"/>
            <a:r>
              <a:rPr lang="en-US" altLang="en-US" sz="2400" dirty="0" smtClean="0"/>
              <a:t>City listed does not necessarily mean that campus only</a:t>
            </a:r>
          </a:p>
          <a:p>
            <a:pPr lvl="1"/>
            <a:r>
              <a:rPr lang="en-US" altLang="en-US" dirty="0" smtClean="0"/>
              <a:t>Name might not be what appears on your application</a:t>
            </a:r>
          </a:p>
          <a:p>
            <a:r>
              <a:rPr lang="en-US" altLang="en-US" dirty="0" smtClean="0"/>
              <a:t>“Other Academic” = sum of everything that is not an </a:t>
            </a:r>
            <a:r>
              <a:rPr lang="en-US" altLang="en-US" i="1" dirty="0" smtClean="0"/>
              <a:t>R15-defined</a:t>
            </a:r>
            <a:r>
              <a:rPr lang="en-US" altLang="en-US" dirty="0" smtClean="0"/>
              <a:t> Health Professional School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 am part of a larger entity that is not eligible. </a:t>
            </a:r>
          </a:p>
          <a:p>
            <a:pPr marL="0" indent="0" algn="ctr">
              <a:buNone/>
            </a:pPr>
            <a:r>
              <a:rPr lang="en-US" sz="4000" dirty="0" smtClean="0"/>
              <a:t>Is my particular sub-entity eligible?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7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dirty="0" smtClean="0"/>
              <a:t>Is health professional school considered separately from Other Academic?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Accredited </a:t>
            </a:r>
          </a:p>
          <a:p>
            <a:pPr lvl="1"/>
            <a:r>
              <a:rPr lang="en-US" dirty="0" smtClean="0"/>
              <a:t>by a recognized body approved by Secretary of Education</a:t>
            </a:r>
          </a:p>
          <a:p>
            <a:pPr lvl="1"/>
            <a:r>
              <a:rPr lang="en-US" dirty="0" smtClean="0"/>
              <a:t>e.g., degree is issued by component not university</a:t>
            </a:r>
          </a:p>
          <a:p>
            <a:pPr lvl="1"/>
            <a:r>
              <a:rPr lang="en-US" dirty="0" smtClean="0"/>
              <a:t>Different that programmatic accreditation</a:t>
            </a:r>
          </a:p>
          <a:p>
            <a:r>
              <a:rPr lang="en-US" u="sng" dirty="0" smtClean="0"/>
              <a:t>Terminal</a:t>
            </a:r>
            <a:r>
              <a:rPr lang="en-US" dirty="0" smtClean="0"/>
              <a:t> </a:t>
            </a:r>
            <a:r>
              <a:rPr lang="en-US" u="sng" dirty="0" smtClean="0"/>
              <a:t>health science</a:t>
            </a:r>
            <a:r>
              <a:rPr lang="en-US" dirty="0" smtClean="0"/>
              <a:t> degree</a:t>
            </a:r>
          </a:p>
          <a:p>
            <a:pPr lvl="1"/>
            <a:r>
              <a:rPr lang="en-US" dirty="0" smtClean="0"/>
              <a:t>PhD, MD, DO, DVM, OD, DDS, DPT, DC, ND, BSN</a:t>
            </a:r>
          </a:p>
          <a:p>
            <a:r>
              <a:rPr lang="en-US" dirty="0" smtClean="0"/>
              <a:t>Impact on this unit is evaluated</a:t>
            </a:r>
          </a:p>
        </p:txBody>
      </p:sp>
    </p:spTree>
    <p:extLst>
      <p:ext uri="{BB962C8B-B14F-4D97-AF65-F5344CB8AC3E}">
        <p14:creationId xmlns:p14="http://schemas.microsoft.com/office/powerpoint/2010/main" val="2015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dirty="0" smtClean="0"/>
              <a:t>Can a satellite campus be considered separately from the flagship?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is accredited? Where is degree issued?</a:t>
            </a:r>
          </a:p>
          <a:p>
            <a:r>
              <a:rPr lang="en-US" dirty="0" smtClean="0"/>
              <a:t>At level of flagship campus = not considered separately</a:t>
            </a:r>
          </a:p>
          <a:p>
            <a:r>
              <a:rPr lang="en-US" dirty="0" smtClean="0"/>
              <a:t>At level of satellite campus = considered separately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Primary</a:t>
            </a:r>
            <a:r>
              <a:rPr lang="en-US" dirty="0" smtClean="0"/>
              <a:t> appointment at eligible institution</a:t>
            </a:r>
            <a:endParaRPr lang="en-US" u="sng" dirty="0" smtClean="0"/>
          </a:p>
          <a:p>
            <a:r>
              <a:rPr lang="en-US" dirty="0" smtClean="0"/>
              <a:t>OK:</a:t>
            </a:r>
          </a:p>
          <a:p>
            <a:pPr lvl="1"/>
            <a:r>
              <a:rPr lang="en-US" dirty="0" smtClean="0"/>
              <a:t>Also serve as consultant (e.g., Key Personnel) on another grant</a:t>
            </a:r>
          </a:p>
          <a:p>
            <a:pPr lvl="1"/>
            <a:r>
              <a:rPr lang="en-US" dirty="0" smtClean="0"/>
              <a:t>Serve as PD of training grant at time of award</a:t>
            </a:r>
          </a:p>
          <a:p>
            <a:r>
              <a:rPr lang="en-US" dirty="0" smtClean="0"/>
              <a:t>Not OK:</a:t>
            </a:r>
          </a:p>
          <a:p>
            <a:pPr lvl="1"/>
            <a:r>
              <a:rPr lang="en-US" dirty="0" smtClean="0"/>
              <a:t>Also serve as PI of other research grants at time of award</a:t>
            </a:r>
          </a:p>
          <a:p>
            <a:pPr lvl="1"/>
            <a:r>
              <a:rPr lang="en-US" dirty="0" smtClean="0"/>
              <a:t>Also serve as Multiple </a:t>
            </a:r>
            <a:r>
              <a:rPr lang="en-US" dirty="0"/>
              <a:t>PI on another research </a:t>
            </a:r>
            <a:r>
              <a:rPr lang="en-US" dirty="0" smtClean="0"/>
              <a:t>grant at time of award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3200" b="1" dirty="0" smtClean="0"/>
              <a:t>Overview of AREA (R15) program </a:t>
            </a:r>
          </a:p>
          <a:p>
            <a:r>
              <a:rPr lang="en-US" sz="3200" b="1" dirty="0" smtClean="0"/>
              <a:t>How R15s differ from other </a:t>
            </a:r>
            <a:r>
              <a:rPr lang="en-US" sz="3200" b="1" dirty="0" err="1" smtClean="0"/>
              <a:t>Rs</a:t>
            </a:r>
            <a:endParaRPr lang="en-US" sz="3200" b="1" dirty="0" smtClean="0"/>
          </a:p>
          <a:p>
            <a:r>
              <a:rPr lang="en-US" sz="3200" b="1" dirty="0" smtClean="0"/>
              <a:t>Changes, trends, and funding</a:t>
            </a:r>
          </a:p>
          <a:p>
            <a:r>
              <a:rPr lang="en-US" sz="3200" b="1" dirty="0" smtClean="0"/>
              <a:t>Strategies for success</a:t>
            </a:r>
          </a:p>
          <a:p>
            <a:pPr lvl="1"/>
            <a:r>
              <a:rPr lang="en-US" sz="3000" b="1" dirty="0" smtClean="0"/>
              <a:t>Institutional level</a:t>
            </a:r>
          </a:p>
          <a:p>
            <a:pPr lvl="1"/>
            <a:r>
              <a:rPr lang="en-US" sz="3000" b="1" dirty="0" smtClean="0"/>
              <a:t>PI level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8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Second most common 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Can I have a collaborator who is not at an AREA-eligible institution, at home campus or another site?</a:t>
            </a:r>
          </a:p>
          <a:p>
            <a:r>
              <a:rPr lang="en-US" dirty="0" smtClean="0"/>
              <a:t>Eligibility answer: Yes</a:t>
            </a:r>
          </a:p>
          <a:p>
            <a:r>
              <a:rPr lang="en-US" dirty="0" smtClean="0"/>
              <a:t>Merit answer: </a:t>
            </a:r>
            <a:r>
              <a:rPr lang="en-US" b="1" i="1" u="sng" dirty="0" smtClean="0">
                <a:solidFill>
                  <a:schemeClr val="tx2"/>
                </a:solidFill>
              </a:rPr>
              <a:t>But</a:t>
            </a:r>
            <a:r>
              <a:rPr lang="en-US" dirty="0" smtClean="0"/>
              <a:t> keep the unique goals and criteria of the R15 in mind </a:t>
            </a:r>
          </a:p>
          <a:p>
            <a:pPr lvl="1"/>
            <a:r>
              <a:rPr lang="en-US" u="sng" dirty="0" smtClean="0"/>
              <a:t>No one</a:t>
            </a:r>
            <a:r>
              <a:rPr lang="en-US" dirty="0" smtClean="0"/>
              <a:t> can predict what level of involvement will be seen as counter to the R15 goals</a:t>
            </a:r>
          </a:p>
          <a:p>
            <a:pPr lvl="1"/>
            <a:r>
              <a:rPr lang="en-US" dirty="0" smtClean="0"/>
              <a:t>Pre-PA-12-006, unique attributes not included as strongly in review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R15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considered career-long, no longer stepping stone to R01</a:t>
            </a:r>
          </a:p>
          <a:p>
            <a:r>
              <a:rPr lang="en-US" dirty="0" smtClean="0"/>
              <a:t>Renewable</a:t>
            </a:r>
          </a:p>
          <a:p>
            <a:r>
              <a:rPr lang="en-US" dirty="0" smtClean="0"/>
              <a:t>Now clear incorporation of R15 goals in review criteria</a:t>
            </a:r>
          </a:p>
          <a:p>
            <a:r>
              <a:rPr lang="en-US" dirty="0" smtClean="0"/>
              <a:t>Now softened language about expected scientific impact</a:t>
            </a:r>
          </a:p>
        </p:txBody>
      </p:sp>
    </p:spTree>
    <p:extLst>
      <p:ext uri="{BB962C8B-B14F-4D97-AF65-F5344CB8AC3E}">
        <p14:creationId xmlns:p14="http://schemas.microsoft.com/office/powerpoint/2010/main" val="12297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statistics FY11-13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NIH wide: ~1400-1500 applications, ~200 awards</a:t>
            </a:r>
          </a:p>
          <a:p>
            <a:pPr lvl="0"/>
            <a:r>
              <a:rPr lang="en-US" dirty="0"/>
              <a:t># applications &amp; awards vary widely among ICs, and not just by size of IC</a:t>
            </a:r>
          </a:p>
          <a:p>
            <a:pPr lvl="0"/>
            <a:r>
              <a:rPr lang="en-US" dirty="0"/>
              <a:t>Similar success rate to other research grants</a:t>
            </a:r>
          </a:p>
          <a:p>
            <a:pPr lvl="0"/>
            <a:r>
              <a:rPr lang="en-US" u="sng" dirty="0">
                <a:hlinkClick r:id="rId2"/>
              </a:rPr>
              <a:t>http://report.nih.gov/frrs/index.aspx</a:t>
            </a:r>
            <a:r>
              <a:rPr lang="en-US" dirty="0"/>
              <a:t> (“Academic Research Enhancement Awards (AREA): Success rates by IC”)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Number of applications vary greatly among IC, and not simply by size. Success rates also vary." title="Number of applications and award by 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205560"/>
              </p:ext>
            </p:extLst>
          </p:nvPr>
        </p:nvGraphicFramePr>
        <p:xfrm>
          <a:off x="914400" y="839177"/>
          <a:ext cx="7391400" cy="533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4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Institute/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Applications reviewed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Applications funded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Success rate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NIAID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NCCAM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15.8%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NIDCD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NIDCR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NIDDK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NIBIB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20.4%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NIGMS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14.8%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NHGRI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NHLBI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13.9%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NLM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NIMH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NINR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13.7%</a:t>
                      </a:r>
                    </a:p>
                  </a:txBody>
                  <a:tcPr marL="9525" marR="9525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FY13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2781" y="152400"/>
            <a:ext cx="7065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FY 13 Funding by Institute/Center (IC)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FY04-13 Funding trends</a:t>
            </a:r>
          </a:p>
        </p:txBody>
      </p:sp>
      <p:pic>
        <p:nvPicPr>
          <p:cNvPr id="5" name="Picture 4" descr="Number of applications have increased; number of awards have been steady; success rate has decreased." title="Funding Trends FY2004-FY2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590178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7" name="Picture 3" descr="R15 awards made in FY13 are distributed across 47 states + DC+ Puerto Rico" title="Map of FY13 awa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37500" r="28281" b="25000"/>
          <a:stretch/>
        </p:blipFill>
        <p:spPr bwMode="auto">
          <a:xfrm>
            <a:off x="652759" y="914400"/>
            <a:ext cx="78384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FY13 distribution of R15 awards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2758" y="5241578"/>
            <a:ext cx="78384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“NIH Awards by Location &amp; Organization” search terms: PA-12-006, FY13 </a:t>
            </a:r>
          </a:p>
          <a:p>
            <a:pPr marL="400050" lvl="1" indent="0">
              <a:buNone/>
            </a:pPr>
            <a:r>
              <a:rPr lang="en-US" sz="1600" dirty="0">
                <a:hlinkClick r:id="rId3"/>
              </a:rPr>
              <a:t>http://www.report.nih.gov/award/index.cfm?ot=&amp;fy=2013&amp;state=&amp;ic=&amp;fm=RP&amp;orgid=&amp;distr=&amp;rfa=PA-12-006&amp;om=n&amp;pid=#tab4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74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FY13 Geographic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47 states + DC + PR have 1+ R15 reviewed &amp; awarded for FY13</a:t>
            </a:r>
          </a:p>
          <a:p>
            <a:r>
              <a:rPr lang="en-US" dirty="0" smtClean="0"/>
              <a:t>Average = 4.1 R15 awards/’state’</a:t>
            </a:r>
          </a:p>
          <a:p>
            <a:r>
              <a:rPr lang="en-US" dirty="0" smtClean="0"/>
              <a:t>Range = 0 – 15</a:t>
            </a:r>
          </a:p>
          <a:p>
            <a:r>
              <a:rPr lang="en-US" dirty="0" smtClean="0"/>
              <a:t>4 states with &gt;9 awards </a:t>
            </a:r>
          </a:p>
          <a:p>
            <a:pPr lvl="1"/>
            <a:r>
              <a:rPr lang="en-US" dirty="0" smtClean="0"/>
              <a:t>FL, MI, NY,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Institution</a:t>
            </a:r>
          </a:p>
          <a:p>
            <a:r>
              <a:rPr lang="en-US" sz="3200" b="1" dirty="0" smtClean="0"/>
              <a:t>Investigator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5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8543925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Build </a:t>
            </a:r>
            <a:r>
              <a:rPr lang="en-US" sz="4000" dirty="0"/>
              <a:t>a </a:t>
            </a:r>
            <a:r>
              <a:rPr lang="en-US" sz="4000" dirty="0" smtClean="0"/>
              <a:t>vital research environment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Understand the NIH extramural research program</a:t>
            </a:r>
          </a:p>
          <a:p>
            <a:pPr lvl="1">
              <a:defRPr/>
            </a:pPr>
            <a:r>
              <a:rPr lang="en-US" sz="2200" dirty="0"/>
              <a:t>Know </a:t>
            </a:r>
            <a:r>
              <a:rPr lang="en-US" sz="2200" dirty="0" smtClean="0"/>
              <a:t>guidelines</a:t>
            </a:r>
            <a:r>
              <a:rPr lang="en-US" sz="2200" dirty="0"/>
              <a:t>, deadlines, submission &amp; correction process, and review criteria</a:t>
            </a:r>
          </a:p>
          <a:p>
            <a:pPr>
              <a:defRPr/>
            </a:pPr>
            <a:r>
              <a:rPr lang="en-US" sz="2600" dirty="0"/>
              <a:t>Make a commitment to establishing an environment in which research can succeed</a:t>
            </a:r>
          </a:p>
          <a:p>
            <a:pPr lvl="1">
              <a:defRPr/>
            </a:pPr>
            <a:r>
              <a:rPr lang="en-US" sz="2200" dirty="0"/>
              <a:t>Start up packages for equipment and </a:t>
            </a:r>
            <a:r>
              <a:rPr lang="en-US" sz="2200" dirty="0" smtClean="0"/>
              <a:t>supplies</a:t>
            </a:r>
          </a:p>
          <a:p>
            <a:pPr lvl="1">
              <a:defRPr/>
            </a:pPr>
            <a:r>
              <a:rPr lang="en-US" sz="2200" dirty="0" smtClean="0"/>
              <a:t>Pilot grants, student research grants</a:t>
            </a:r>
            <a:endParaRPr lang="en-US" sz="2200" dirty="0"/>
          </a:p>
          <a:p>
            <a:pPr lvl="1">
              <a:defRPr/>
            </a:pPr>
            <a:r>
              <a:rPr lang="en-US" sz="2200" dirty="0"/>
              <a:t>Credit for student involvement in research</a:t>
            </a:r>
          </a:p>
          <a:p>
            <a:pPr>
              <a:defRPr/>
            </a:pPr>
            <a:r>
              <a:rPr lang="en-US" sz="2600" dirty="0"/>
              <a:t>Consider the importance of collaborative research in establishing a successful research </a:t>
            </a:r>
            <a:r>
              <a:rPr lang="en-US" sz="2600" dirty="0" smtClean="0"/>
              <a:t>environment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32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2F5897"/>
                </a:solidFill>
              </a:rPr>
              <a:t>…Build </a:t>
            </a:r>
            <a:r>
              <a:rPr lang="en-US" sz="3800" dirty="0">
                <a:solidFill>
                  <a:srgbClr val="2F5897"/>
                </a:solidFill>
              </a:rPr>
              <a:t>a vital research environment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Do not pressure investigators to apply if their projects are not ready for peer review</a:t>
            </a:r>
          </a:p>
          <a:p>
            <a:pPr lvl="1"/>
            <a:r>
              <a:rPr lang="en-US" altLang="en-US" dirty="0" smtClean="0"/>
              <a:t>Quality over quantity; submit best application 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strike="sngStrike" dirty="0" smtClean="0"/>
              <a:t>“Get some feedback from the reviewers”</a:t>
            </a:r>
          </a:p>
          <a:p>
            <a:r>
              <a:rPr lang="en-US" altLang="en-US" sz="2600" dirty="0" smtClean="0"/>
              <a:t>Help investigators with the “Facilities and Other Resources” section of application</a:t>
            </a:r>
          </a:p>
          <a:p>
            <a:pPr lvl="1"/>
            <a:r>
              <a:rPr lang="en-US" altLang="en-US" sz="2200" dirty="0" smtClean="0"/>
              <a:t>Profile of student body</a:t>
            </a:r>
          </a:p>
          <a:p>
            <a:pPr lvl="1"/>
            <a:r>
              <a:rPr lang="en-US" altLang="en-US" sz="2200" dirty="0" smtClean="0"/>
              <a:t>Description of the institution and research environment</a:t>
            </a:r>
          </a:p>
          <a:p>
            <a:pPr lvl="1"/>
            <a:r>
              <a:rPr lang="en-US" altLang="en-US" sz="2200" dirty="0" smtClean="0"/>
              <a:t>Letter of institutional commitment to research project</a:t>
            </a:r>
          </a:p>
          <a:p>
            <a:pPr lvl="1"/>
            <a:r>
              <a:rPr lang="en-US" altLang="en-US" sz="2200" dirty="0" smtClean="0"/>
              <a:t>Maintain as resource &amp; revise per Summary Statements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04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AREA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Support meritorious </a:t>
            </a:r>
            <a:r>
              <a:rPr lang="en-US" altLang="en-US" dirty="0" smtClean="0">
                <a:latin typeface="Helvetica" pitchFamily="34" charset="0"/>
              </a:rPr>
              <a:t>research</a:t>
            </a:r>
          </a:p>
          <a:p>
            <a:r>
              <a:rPr lang="en-US" altLang="en-US" dirty="0" smtClean="0">
                <a:latin typeface="Helvetica" pitchFamily="34" charset="0"/>
              </a:rPr>
              <a:t>Expose </a:t>
            </a:r>
            <a:r>
              <a:rPr lang="en-US" altLang="en-US" dirty="0">
                <a:latin typeface="Helvetica" pitchFamily="34" charset="0"/>
              </a:rPr>
              <a:t>students to </a:t>
            </a:r>
            <a:r>
              <a:rPr lang="en-US" altLang="en-US" dirty="0" smtClean="0">
                <a:latin typeface="Helvetica" pitchFamily="34" charset="0"/>
              </a:rPr>
              <a:t>research</a:t>
            </a:r>
          </a:p>
          <a:p>
            <a:r>
              <a:rPr lang="en-US" altLang="en-US" dirty="0" smtClean="0">
                <a:latin typeface="Helvetica" pitchFamily="34" charset="0"/>
              </a:rPr>
              <a:t>Strengthen </a:t>
            </a:r>
            <a:r>
              <a:rPr lang="en-US" altLang="en-US" dirty="0">
                <a:latin typeface="Helvetica" pitchFamily="34" charset="0"/>
              </a:rPr>
              <a:t>the research environment of the institution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of Successful </a:t>
            </a:r>
            <a:r>
              <a:rPr lang="en-US" dirty="0" smtClean="0"/>
              <a:t>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2600" dirty="0">
                <a:solidFill>
                  <a:schemeClr val="tx1"/>
                </a:solidFill>
              </a:rPr>
              <a:t>Include a collaborator or consultant if you don’t have the necessary expertise or resources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Understand the review criteria and the review criteria questions</a:t>
            </a:r>
          </a:p>
          <a:p>
            <a:pPr lvl="1">
              <a:defRPr/>
            </a:pPr>
            <a:r>
              <a:rPr lang="en-US" dirty="0"/>
              <a:t>Each question should be addressed in the application</a:t>
            </a:r>
          </a:p>
          <a:p>
            <a:pPr>
              <a:defRPr/>
            </a:pPr>
            <a:r>
              <a:rPr lang="en-US" sz="2600" dirty="0"/>
              <a:t>In </a:t>
            </a:r>
            <a:r>
              <a:rPr lang="en-US" sz="2600" dirty="0" smtClean="0"/>
              <a:t>A1, </a:t>
            </a:r>
            <a:r>
              <a:rPr lang="en-US" sz="2600" dirty="0"/>
              <a:t>respond thoroughly and diplomatically to all of the reviewer comments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600" dirty="0">
                <a:solidFill>
                  <a:schemeClr val="tx1"/>
                </a:solidFill>
              </a:rPr>
              <a:t>AREA grant is </a:t>
            </a:r>
            <a:r>
              <a:rPr lang="en-US" sz="2600" dirty="0" smtClean="0">
                <a:solidFill>
                  <a:schemeClr val="tx1"/>
                </a:solidFill>
              </a:rPr>
              <a:t>research </a:t>
            </a:r>
            <a:r>
              <a:rPr lang="en-US" sz="2600" dirty="0">
                <a:solidFill>
                  <a:schemeClr val="tx1"/>
                </a:solidFill>
              </a:rPr>
              <a:t>award, not </a:t>
            </a:r>
            <a:r>
              <a:rPr lang="en-US" sz="2600" dirty="0" smtClean="0">
                <a:solidFill>
                  <a:schemeClr val="tx1"/>
                </a:solidFill>
              </a:rPr>
              <a:t>training </a:t>
            </a:r>
            <a:r>
              <a:rPr lang="en-US" sz="2600" dirty="0">
                <a:solidFill>
                  <a:schemeClr val="tx1"/>
                </a:solidFill>
              </a:rPr>
              <a:t>award</a:t>
            </a:r>
          </a:p>
          <a:p>
            <a:pPr lvl="1">
              <a:defRPr/>
            </a:pPr>
            <a:r>
              <a:rPr lang="en-US" dirty="0"/>
              <a:t>Focus on hands-on research not course </a:t>
            </a:r>
            <a:r>
              <a:rPr lang="en-US" dirty="0" smtClean="0"/>
              <a:t>work</a:t>
            </a:r>
          </a:p>
          <a:p>
            <a:pPr lvl="1">
              <a:defRPr/>
            </a:pPr>
            <a:r>
              <a:rPr lang="en-US" dirty="0" smtClean="0"/>
              <a:t>Describe PI’s role in research &amp; supervision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…Strategies </a:t>
            </a:r>
            <a:r>
              <a:rPr lang="en-US" dirty="0"/>
              <a:t>of Successful 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Address the AREA-specific programmatic goals in the application</a:t>
            </a:r>
          </a:p>
          <a:p>
            <a:pPr lvl="1">
              <a:defRPr/>
            </a:pPr>
            <a:r>
              <a:rPr lang="en-US" sz="2000" dirty="0"/>
              <a:t>Support meritorious research</a:t>
            </a:r>
          </a:p>
          <a:p>
            <a:pPr lvl="2">
              <a:defRPr/>
            </a:pPr>
            <a:r>
              <a:rPr lang="en-US" sz="1800" dirty="0"/>
              <a:t>Research should contribute to the field</a:t>
            </a:r>
          </a:p>
          <a:p>
            <a:pPr lvl="2">
              <a:defRPr/>
            </a:pPr>
            <a:r>
              <a:rPr lang="en-US" sz="1800" dirty="0"/>
              <a:t>Results should be publishable</a:t>
            </a:r>
          </a:p>
          <a:p>
            <a:pPr lvl="1">
              <a:defRPr/>
            </a:pPr>
            <a:r>
              <a:rPr lang="en-US" sz="2000" dirty="0"/>
              <a:t>Expose students to research</a:t>
            </a:r>
          </a:p>
          <a:p>
            <a:pPr lvl="2">
              <a:defRPr/>
            </a:pPr>
            <a:r>
              <a:rPr lang="en-US" sz="1800" dirty="0"/>
              <a:t>Profile of available and former students at the institution </a:t>
            </a:r>
          </a:p>
          <a:p>
            <a:pPr lvl="2">
              <a:defRPr/>
            </a:pPr>
            <a:r>
              <a:rPr lang="en-US" sz="1800" dirty="0"/>
              <a:t>Experience of the investigator in working with students </a:t>
            </a:r>
          </a:p>
          <a:p>
            <a:pPr lvl="2">
              <a:defRPr/>
            </a:pPr>
            <a:r>
              <a:rPr lang="en-US" sz="1800" dirty="0"/>
              <a:t>How students will be incorporated into the research project</a:t>
            </a:r>
          </a:p>
          <a:p>
            <a:pPr lvl="2">
              <a:defRPr/>
            </a:pPr>
            <a:r>
              <a:rPr lang="en-US" sz="1800" dirty="0"/>
              <a:t>How students will benefit from this research experience </a:t>
            </a:r>
          </a:p>
          <a:p>
            <a:pPr lvl="1">
              <a:defRPr/>
            </a:pPr>
            <a:r>
              <a:rPr lang="en-US" sz="2000" dirty="0"/>
              <a:t>Strengthen the research environment</a:t>
            </a:r>
          </a:p>
          <a:p>
            <a:pPr lvl="2">
              <a:defRPr/>
            </a:pPr>
            <a:r>
              <a:rPr lang="en-US" sz="1800" dirty="0"/>
              <a:t>The suitability of the institution for an award</a:t>
            </a:r>
          </a:p>
          <a:p>
            <a:pPr lvl="2">
              <a:defRPr/>
            </a:pPr>
            <a:r>
              <a:rPr lang="en-US" sz="1800" dirty="0"/>
              <a:t>The impact the AREA grant will have on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903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winning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 one can give specifics of what will score well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Do not treat a successful [or not] application as an iron-clad template [of what not to do]</a:t>
            </a:r>
          </a:p>
          <a:p>
            <a:pPr lvl="1"/>
            <a:r>
              <a:rPr lang="en-US" dirty="0" smtClean="0"/>
              <a:t>How many students</a:t>
            </a:r>
          </a:p>
          <a:p>
            <a:pPr lvl="1"/>
            <a:r>
              <a:rPr lang="en-US" dirty="0" smtClean="0"/>
              <a:t>How many papers</a:t>
            </a:r>
          </a:p>
          <a:p>
            <a:pPr lvl="1"/>
            <a:r>
              <a:rPr lang="en-US" dirty="0" smtClean="0"/>
              <a:t>What % of a collaborator</a:t>
            </a:r>
          </a:p>
          <a:p>
            <a:pPr lvl="1"/>
            <a:r>
              <a:rPr lang="en-US" dirty="0" smtClean="0"/>
              <a:t>What % of special facilities</a:t>
            </a:r>
          </a:p>
          <a:p>
            <a:pPr lvl="1"/>
            <a:r>
              <a:rPr lang="en-US" dirty="0" smtClean="0"/>
              <a:t>What amount or type of institutional support</a:t>
            </a:r>
          </a:p>
          <a:p>
            <a:pPr lvl="1"/>
            <a:r>
              <a:rPr lang="en-US" dirty="0" smtClean="0"/>
              <a:t>What type of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Program evaluation underway</a:t>
            </a:r>
          </a:p>
          <a:p>
            <a:pPr lvl="1"/>
            <a:r>
              <a:rPr lang="en-US" dirty="0" smtClean="0"/>
              <a:t>Assessing Program’s success in meeting its goals </a:t>
            </a:r>
          </a:p>
          <a:p>
            <a:pPr lvl="1"/>
            <a:r>
              <a:rPr lang="en-US" dirty="0" smtClean="0"/>
              <a:t>Surveys &amp; interviews by </a:t>
            </a:r>
            <a:r>
              <a:rPr lang="en-US" dirty="0" err="1" smtClean="0"/>
              <a:t>Westat</a:t>
            </a:r>
            <a:endParaRPr lang="en-US" dirty="0" smtClean="0"/>
          </a:p>
          <a:p>
            <a:r>
              <a:rPr lang="en-US" dirty="0" smtClean="0"/>
              <a:t>AREA Program Facebook page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Like </a:t>
            </a:r>
            <a:r>
              <a:rPr lang="en-US" dirty="0">
                <a:latin typeface="Arial Narrow" panose="020B0606020202030204" pitchFamily="34" charset="0"/>
              </a:rPr>
              <a:t>us on Facebook 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https</a:t>
            </a:r>
            <a:r>
              <a:rPr lang="en-US" dirty="0">
                <a:latin typeface="Arial Narrow" panose="020B0606020202030204" pitchFamily="34" charset="0"/>
              </a:rPr>
              <a:t>://www.facebook.com/NIHAreaProgram</a:t>
            </a:r>
          </a:p>
          <a:p>
            <a:r>
              <a:rPr lang="en-US" dirty="0" smtClean="0"/>
              <a:t>AREA Program FAQs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http://</a:t>
            </a:r>
            <a:r>
              <a:rPr lang="en-US" dirty="0" smtClean="0">
                <a:latin typeface="Arial Narrow" panose="020B0606020202030204" pitchFamily="34" charset="0"/>
              </a:rPr>
              <a:t>grants.nih.gov/grants/funding/area_faq.htm</a:t>
            </a:r>
          </a:p>
          <a:p>
            <a:r>
              <a:rPr lang="en-US" dirty="0" smtClean="0">
                <a:latin typeface="+mj-lt"/>
              </a:rPr>
              <a:t>AREA mailbox</a:t>
            </a:r>
          </a:p>
          <a:p>
            <a:pPr lvl="1"/>
            <a:r>
              <a:rPr lang="en-US" dirty="0" smtClean="0">
                <a:latin typeface="+mj-lt"/>
              </a:rPr>
              <a:t>R151@mail.nih.gov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AREA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Support </a:t>
            </a:r>
            <a:r>
              <a:rPr lang="en-US" altLang="en-US" dirty="0">
                <a:solidFill>
                  <a:srgbClr val="008000"/>
                </a:solidFill>
              </a:rPr>
              <a:t>small-scale research </a:t>
            </a:r>
            <a:r>
              <a:rPr lang="en-US" altLang="en-US" dirty="0" smtClean="0">
                <a:solidFill>
                  <a:srgbClr val="008000"/>
                </a:solidFill>
              </a:rPr>
              <a:t>projects</a:t>
            </a:r>
            <a:r>
              <a:rPr lang="en-US" altLang="en-US" dirty="0"/>
              <a:t> in the biomedical and behavioral sciences </a:t>
            </a:r>
            <a:endParaRPr lang="en-US" altLang="en-US" dirty="0" smtClean="0"/>
          </a:p>
          <a:p>
            <a:r>
              <a:rPr lang="en-US" altLang="en-US" dirty="0"/>
              <a:t>conducted by </a:t>
            </a:r>
            <a:r>
              <a:rPr lang="en-US" altLang="en-US" dirty="0">
                <a:solidFill>
                  <a:srgbClr val="008000"/>
                </a:solidFill>
              </a:rPr>
              <a:t>faculty and </a:t>
            </a:r>
            <a:r>
              <a:rPr lang="en-US" altLang="en-US" dirty="0" smtClean="0">
                <a:solidFill>
                  <a:srgbClr val="008000"/>
                </a:solidFill>
              </a:rPr>
              <a:t>students</a:t>
            </a:r>
          </a:p>
          <a:p>
            <a:r>
              <a:rPr lang="en-US" altLang="en-US" dirty="0"/>
              <a:t>in educational institutions that have </a:t>
            </a:r>
            <a:r>
              <a:rPr lang="en-US" altLang="en-US" dirty="0">
                <a:solidFill>
                  <a:srgbClr val="008000"/>
                </a:solidFill>
              </a:rPr>
              <a:t>not been major recipients</a:t>
            </a:r>
            <a:r>
              <a:rPr lang="en-US" altLang="en-US" dirty="0"/>
              <a:t> of NIH research grant funds</a:t>
            </a:r>
          </a:p>
          <a:p>
            <a:endParaRPr lang="en-US" altLang="en-US" dirty="0" smtClean="0">
              <a:solidFill>
                <a:srgbClr val="CC1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" pitchFamily="34" charset="0"/>
              </a:rPr>
              <a:t>Project period is limited up to 3 years</a:t>
            </a:r>
          </a:p>
          <a:p>
            <a:r>
              <a:rPr lang="en-US" altLang="en-US" dirty="0">
                <a:latin typeface="Helvetica" pitchFamily="34" charset="0"/>
              </a:rPr>
              <a:t>Direct cost limited to $300,000 over entire project period </a:t>
            </a:r>
          </a:p>
          <a:p>
            <a:r>
              <a:rPr lang="en-US" altLang="en-US" dirty="0">
                <a:latin typeface="Helvetica" pitchFamily="34" charset="0"/>
              </a:rPr>
              <a:t>Multiple PIs are </a:t>
            </a:r>
            <a:r>
              <a:rPr lang="en-US" altLang="en-US" dirty="0" smtClean="0">
                <a:latin typeface="Helvetica" pitchFamily="34" charset="0"/>
              </a:rPr>
              <a:t>allowed, if all eligible</a:t>
            </a:r>
            <a:endParaRPr lang="en-US" altLang="en-US" dirty="0">
              <a:latin typeface="Helvetica" pitchFamily="34" charset="0"/>
            </a:endParaRPr>
          </a:p>
          <a:p>
            <a:r>
              <a:rPr lang="en-US" altLang="en-US" dirty="0">
                <a:latin typeface="Helvetica" pitchFamily="34" charset="0"/>
              </a:rPr>
              <a:t>Research Strategy limited to 12 pages</a:t>
            </a:r>
          </a:p>
          <a:p>
            <a:r>
              <a:rPr lang="en-US" altLang="en-US" dirty="0">
                <a:latin typeface="Helvetica" pitchFamily="34" charset="0"/>
              </a:rPr>
              <a:t>Grants are </a:t>
            </a:r>
            <a:r>
              <a:rPr lang="en-US" altLang="en-US" dirty="0" smtClean="0">
                <a:latin typeface="Helvetica" pitchFamily="34" charset="0"/>
              </a:rPr>
              <a:t>renewable</a:t>
            </a:r>
          </a:p>
          <a:p>
            <a:r>
              <a:rPr lang="en-US" altLang="en-US" dirty="0" smtClean="0"/>
              <a:t>Preliminary data not re</a:t>
            </a:r>
            <a:r>
              <a:rPr lang="en-US" altLang="en-US" dirty="0" smtClean="0">
                <a:latin typeface="Helvetica" pitchFamily="34" charset="0"/>
              </a:rPr>
              <a:t>quir</a:t>
            </a:r>
            <a:r>
              <a:rPr lang="en-US" altLang="en-US" dirty="0" smtClean="0"/>
              <a:t>ed but can be provided</a:t>
            </a:r>
          </a:p>
        </p:txBody>
      </p:sp>
    </p:spTree>
    <p:extLst>
      <p:ext uri="{BB962C8B-B14F-4D97-AF65-F5344CB8AC3E}">
        <p14:creationId xmlns:p14="http://schemas.microsoft.com/office/powerpoint/2010/main" val="7495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Funded through the R15 grant mechanism</a:t>
            </a:r>
          </a:p>
          <a:p>
            <a:pPr lvl="1"/>
            <a:r>
              <a:rPr lang="en-US" altLang="en-US" sz="2400" dirty="0"/>
              <a:t>Program Announcement (PA) Number: </a:t>
            </a:r>
            <a:r>
              <a:rPr lang="en-US" altLang="en-US" sz="2400" dirty="0" smtClean="0"/>
              <a:t>PA-13-313</a:t>
            </a:r>
          </a:p>
          <a:p>
            <a:r>
              <a:rPr lang="en-US" altLang="en-US" sz="3200" dirty="0" smtClean="0"/>
              <a:t>Receipt </a:t>
            </a:r>
            <a:r>
              <a:rPr lang="en-US" altLang="en-US" sz="3200" dirty="0"/>
              <a:t>dates</a:t>
            </a:r>
          </a:p>
          <a:p>
            <a:pPr lvl="1"/>
            <a:r>
              <a:rPr lang="en-US" altLang="en-US" sz="2400" dirty="0"/>
              <a:t>Standard application deadlines: February 25, June 25, and October 25 </a:t>
            </a:r>
          </a:p>
          <a:p>
            <a:pPr lvl="1"/>
            <a:r>
              <a:rPr lang="en-US" altLang="en-US" sz="2400" dirty="0" smtClean="0"/>
              <a:t>AIDS-related </a:t>
            </a:r>
            <a:r>
              <a:rPr lang="en-US" altLang="en-US" sz="2400" dirty="0"/>
              <a:t>research deadlines: May 7, September 7, and January 7</a:t>
            </a:r>
          </a:p>
          <a:p>
            <a:r>
              <a:rPr lang="en-US" altLang="en-US" sz="2800" dirty="0" smtClean="0"/>
              <a:t>All </a:t>
            </a:r>
            <a:r>
              <a:rPr lang="en-US" altLang="en-US" sz="2800" dirty="0"/>
              <a:t>NIH ICs participate in the AREA program except FIC</a:t>
            </a:r>
            <a:r>
              <a:rPr lang="en-US" altLang="en-US" sz="2800" dirty="0" smtClean="0"/>
              <a:t>, NIMHD</a:t>
            </a:r>
            <a:r>
              <a:rPr lang="en-US" altLang="en-US" sz="2800" dirty="0"/>
              <a:t>, and NCATS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Differences between R15 &amp; other </a:t>
            </a:r>
            <a:r>
              <a:rPr lang="en-US" sz="3800" dirty="0" err="1" smtClean="0"/>
              <a:t>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Unique review criteria</a:t>
            </a:r>
          </a:p>
          <a:p>
            <a:r>
              <a:rPr lang="en-US" sz="3200" b="1" dirty="0" smtClean="0"/>
              <a:t>Unique application requirements</a:t>
            </a:r>
          </a:p>
          <a:p>
            <a:r>
              <a:rPr lang="en-US" sz="3200" b="1" dirty="0" smtClean="0"/>
              <a:t>Eligibility</a:t>
            </a:r>
          </a:p>
          <a:p>
            <a:pPr lvl="1"/>
            <a:r>
              <a:rPr lang="en-US" sz="2800" b="1" dirty="0" smtClean="0"/>
              <a:t>Institution</a:t>
            </a:r>
          </a:p>
          <a:p>
            <a:pPr lvl="1"/>
            <a:r>
              <a:rPr lang="en-US" sz="2800" b="1" dirty="0" smtClean="0"/>
              <a:t>PI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51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Some review criteria are unique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PA-12-006 &amp; PA-13-313</a:t>
            </a:r>
          </a:p>
          <a:p>
            <a:r>
              <a:rPr lang="en-US" dirty="0" smtClean="0"/>
              <a:t>Investigator</a:t>
            </a:r>
          </a:p>
          <a:p>
            <a:pPr lvl="1"/>
            <a:r>
              <a:rPr lang="en-US" dirty="0" smtClean="0"/>
              <a:t>Experience supervising students in research?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Can project stimulate students’ interest so they consider biomedical/behavioral science career?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Well qualified students available?</a:t>
            </a:r>
          </a:p>
          <a:p>
            <a:pPr lvl="1"/>
            <a:r>
              <a:rPr lang="en-US" dirty="0" smtClean="0"/>
              <a:t>Have or likely will students pursue biomedical/ behavioral science careers?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“Important scientific contribution”</a:t>
            </a:r>
          </a:p>
          <a:p>
            <a:r>
              <a:rPr lang="en-US" dirty="0" smtClean="0"/>
              <a:t>Expose students to research</a:t>
            </a:r>
          </a:p>
          <a:p>
            <a:r>
              <a:rPr lang="en-US" dirty="0" smtClean="0"/>
              <a:t>Strengthen research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P slide">
  <a:themeElements>
    <a:clrScheme name="Custom 1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7635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R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ssigned_x0020_To0 xmlns="e64061a7-bc73-4e36-8b6e-74220a960d58">
      <UserInfo>
        <DisplayName>Timmerman, Michelle (NIH/OD) [E]</DisplayName>
        <AccountId>4711</AccountId>
        <AccountType/>
      </UserInfo>
    </Assigned_x0020_To0>
    <username xmlns="e64061a7-bc73-4e36-8b6e-74220a960d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D9886-8626-4258-9E3C-8AC46B353C98}"/>
</file>

<file path=customXml/itemProps2.xml><?xml version="1.0" encoding="utf-8"?>
<ds:datastoreItem xmlns:ds="http://schemas.openxmlformats.org/officeDocument/2006/customXml" ds:itemID="{92FAC11F-4B09-4284-958C-081128C65D32}"/>
</file>

<file path=customXml/itemProps3.xml><?xml version="1.0" encoding="utf-8"?>
<ds:datastoreItem xmlns:ds="http://schemas.openxmlformats.org/officeDocument/2006/customXml" ds:itemID="{B4FF29C4-6471-43E4-A1BD-F80FFEF7DE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19091</TotalTime>
  <Words>1476</Words>
  <Application>Microsoft Office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OEP slide</vt:lpstr>
      <vt:lpstr>OER PowerPoint template</vt:lpstr>
      <vt:lpstr>Academic Research Enhancement Award (AREA) Program </vt:lpstr>
      <vt:lpstr>PowerPoint Presentation</vt:lpstr>
      <vt:lpstr>Goals of AREA program </vt:lpstr>
      <vt:lpstr>Purpose of AREA Program</vt:lpstr>
      <vt:lpstr>Key features</vt:lpstr>
      <vt:lpstr>Application logistics</vt:lpstr>
      <vt:lpstr>Differences between R15 &amp; other Rs</vt:lpstr>
      <vt:lpstr>Some review criteria are unique</vt:lpstr>
      <vt:lpstr>Overall</vt:lpstr>
      <vt:lpstr>Addition to PI biosketch</vt:lpstr>
      <vt:lpstr>Additions to Facilities</vt:lpstr>
      <vt:lpstr>Examples of institutional support</vt:lpstr>
      <vt:lpstr>Eligibility</vt:lpstr>
      <vt:lpstr>Institution eligibility</vt:lpstr>
      <vt:lpstr>There is no “eligible” list</vt:lpstr>
      <vt:lpstr>Most frequent question</vt:lpstr>
      <vt:lpstr>Is health professional school considered separately from Other Academic?</vt:lpstr>
      <vt:lpstr>Can a satellite campus be considered separately from the flagship?</vt:lpstr>
      <vt:lpstr>PI eligibility</vt:lpstr>
      <vt:lpstr>Second most common question</vt:lpstr>
      <vt:lpstr>Changes to R15 over time</vt:lpstr>
      <vt:lpstr>Funding statistics FY11-13</vt:lpstr>
      <vt:lpstr>PowerPoint Presentation</vt:lpstr>
      <vt:lpstr>FY04-13 Funding trends</vt:lpstr>
      <vt:lpstr>FY13 distribution of R15 awards</vt:lpstr>
      <vt:lpstr>FY13 Geographic trends</vt:lpstr>
      <vt:lpstr>Strategies for success</vt:lpstr>
      <vt:lpstr>Build a vital research environment</vt:lpstr>
      <vt:lpstr>…Build a vital research environment</vt:lpstr>
      <vt:lpstr>Strategies of Successful PIs</vt:lpstr>
      <vt:lpstr>…Strategies of Successful PIs</vt:lpstr>
      <vt:lpstr>There is no winning formula</vt:lpstr>
      <vt:lpstr>News &amp; resources</vt:lpstr>
    </vt:vector>
  </TitlesOfParts>
  <Company>NIH/OER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Research Enhancement Award (AREA) Program - NIH Regional Seminar 2014</dc:title>
  <dc:subject>OER PPT</dc:subject>
  <dc:creator>NIH/OER</dc:creator>
  <cp:lastModifiedBy>Sanchez, Samantha (NIH/OD) [C]</cp:lastModifiedBy>
  <cp:revision>772</cp:revision>
  <dcterms:created xsi:type="dcterms:W3CDTF">2006-12-01T15:20:27Z</dcterms:created>
  <dcterms:modified xsi:type="dcterms:W3CDTF">2014-05-15T18:19:00Z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0x0101004E06E598776B79408DE98D0C79F14201</vt:lpwstr>
  </property>
  <property fmtid="{D5CDD505-2E9C-101B-9397-08002B2CF9AE}" pid="3" name="Language">
    <vt:lpwstr>English</vt:lpwstr>
  </property>
</Properties>
</file>